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300" r:id="rId3"/>
    <p:sldId id="301" r:id="rId4"/>
    <p:sldId id="302" r:id="rId5"/>
    <p:sldId id="303" r:id="rId6"/>
    <p:sldId id="286" r:id="rId7"/>
    <p:sldId id="309" r:id="rId8"/>
    <p:sldId id="307" r:id="rId9"/>
    <p:sldId id="295" r:id="rId10"/>
    <p:sldId id="290" r:id="rId11"/>
    <p:sldId id="293" r:id="rId12"/>
    <p:sldId id="292" r:id="rId13"/>
    <p:sldId id="294" r:id="rId14"/>
    <p:sldId id="297" r:id="rId15"/>
    <p:sldId id="308" r:id="rId16"/>
    <p:sldId id="311" r:id="rId17"/>
    <p:sldId id="305" r:id="rId18"/>
    <p:sldId id="310" r:id="rId1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E6C12F-E3AE-49B9-A79B-715B0F41EC11}">
  <a:tblStyle styleId="{10E6C12F-E3AE-49B9-A79B-715B0F41EC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89659" autoAdjust="0"/>
  </p:normalViewPr>
  <p:slideViewPr>
    <p:cSldViewPr snapToGrid="0" snapToObjects="1">
      <p:cViewPr varScale="1">
        <p:scale>
          <a:sx n="102" d="100"/>
          <a:sy n="102" d="100"/>
        </p:scale>
        <p:origin x="1788" y="10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F(</a:t>
            </a:r>
            <a:r>
              <a:rPr lang="en-US" dirty="0" err="1"/>
              <a:t>m,s</a:t>
            </a:r>
            <a:r>
              <a:rPr lang="en-US" dirty="0"/>
              <a:t>) = m/s*F(</a:t>
            </a:r>
            <a:r>
              <a:rPr lang="en-US" dirty="0" err="1"/>
              <a:t>s,m</a:t>
            </a:r>
            <a:r>
              <a:rPr lang="en-US" dirty="0"/>
              <a:t>) – Theorem </a:t>
            </a:r>
          </a:p>
          <a:p>
            <a:r>
              <a:rPr lang="en-US" dirty="0"/>
              <a:t>F(</a:t>
            </a:r>
            <a:r>
              <a:rPr lang="en-US" dirty="0" err="1"/>
              <a:t>m,s</a:t>
            </a:r>
            <a:r>
              <a:rPr lang="en-US" dirty="0"/>
              <a:t>) depends on ratio well believed conjecture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558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ran FC on students going from 0 to 60 and muffins going from students to 70 and FC worked for 68%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Half worked for 10% of what FC didn’t work for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don’t have time to go into detail about the other methods… they get a lot harder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1259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started the summer with all this knowledge, and this is what we did with it.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Old data took 7 hours to get to 60,70 and had errors, our package takes 3.5 hours to get to 100,110 and doesn’t have known errors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0051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03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957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audience </a:t>
            </a:r>
          </a:p>
        </p:txBody>
      </p:sp>
    </p:spTree>
    <p:extLst>
      <p:ext uri="{BB962C8B-B14F-4D97-AF65-F5344CB8AC3E}">
        <p14:creationId xmlns:p14="http://schemas.microsoft.com/office/powerpoint/2010/main" val="874474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= bigger smallest piece</a:t>
            </a:r>
          </a:p>
        </p:txBody>
      </p:sp>
    </p:spTree>
    <p:extLst>
      <p:ext uri="{BB962C8B-B14F-4D97-AF65-F5344CB8AC3E}">
        <p14:creationId xmlns:p14="http://schemas.microsoft.com/office/powerpoint/2010/main" val="2738531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17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433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516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0139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124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01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34275" y="2655750"/>
            <a:ext cx="78888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2588100" y="4854825"/>
            <a:ext cx="3967800" cy="0"/>
          </a:xfrm>
          <a:prstGeom prst="straightConnector1">
            <a:avLst/>
          </a:prstGeom>
          <a:noFill/>
          <a:ln w="9525" cap="flat" cmpd="sng">
            <a:solidFill>
              <a:srgbClr val="F3EFEA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626350" y="1997950"/>
            <a:ext cx="3644400" cy="4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870698" y="1997950"/>
            <a:ext cx="3644400" cy="4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6"/>
          <p:cNvCxnSpPr/>
          <p:nvPr/>
        </p:nvCxnSpPr>
        <p:spPr>
          <a:xfrm rot="10800000">
            <a:off x="-23700" y="722400"/>
            <a:ext cx="234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2" name="Google Shape;32;p6"/>
          <p:cNvCxnSpPr/>
          <p:nvPr/>
        </p:nvCxnSpPr>
        <p:spPr>
          <a:xfrm>
            <a:off x="6825900" y="722400"/>
            <a:ext cx="23313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22900" y="274650"/>
            <a:ext cx="389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7100" y="1997950"/>
            <a:ext cx="7909800" cy="42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erif"/>
              <a:buChar char="○"/>
              <a:defRPr sz="3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ctrTitle"/>
          </p:nvPr>
        </p:nvSpPr>
        <p:spPr>
          <a:xfrm>
            <a:off x="634275" y="3317495"/>
            <a:ext cx="78888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400" b="0" dirty="0">
                <a:latin typeface="Avenir Book" charset="0"/>
                <a:ea typeface="Avenir Book" charset="0"/>
                <a:cs typeface="Avenir Book" charset="0"/>
              </a:rPr>
              <a:t>The </a:t>
            </a:r>
            <a:r>
              <a:rPr lang="en-US" sz="4400" b="0">
                <a:latin typeface="Avenir Book" charset="0"/>
                <a:ea typeface="Avenir Book" charset="0"/>
                <a:cs typeface="Avenir Book" charset="0"/>
              </a:rPr>
              <a:t>Muffin Problem</a:t>
            </a:r>
            <a:br>
              <a:rPr lang="en-US" b="0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2400" b="0" dirty="0">
                <a:latin typeface="Avenir Book" charset="0"/>
                <a:ea typeface="Avenir Book" charset="0"/>
                <a:cs typeface="Avenir Book" charset="0"/>
              </a:rPr>
              <a:t>REU CAAR 2019</a:t>
            </a:r>
            <a:endParaRPr sz="2400" b="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26"/>
          <p:cNvCxnSpPr/>
          <p:nvPr/>
        </p:nvCxnSpPr>
        <p:spPr>
          <a:xfrm rot="10800000">
            <a:off x="0" y="674637"/>
            <a:ext cx="1078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4" name="Google Shape;214;p2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F68D7F-400D-4032-B3F4-F8290C161C57}"/>
              </a:ext>
            </a:extLst>
          </p:cNvPr>
          <p:cNvSpPr txBox="1">
            <a:spLocks/>
          </p:cNvSpPr>
          <p:nvPr/>
        </p:nvSpPr>
        <p:spPr>
          <a:xfrm>
            <a:off x="1330867" y="409802"/>
            <a:ext cx="8197517" cy="155992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Avenir Light" charset="0"/>
                <a:ea typeface="Avenir Light" charset="0"/>
                <a:cs typeface="Avenir Light" charset="0"/>
              </a:rPr>
              <a:t>In General :: Floor Ceiling Theorem (FC)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AF4101-E285-4CD7-8528-7C9967D4A6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14" y="2862183"/>
            <a:ext cx="8926171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08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>
                <a:latin typeface="Avenir Light" charset="0"/>
                <a:ea typeface="Avenir Light" charset="0"/>
                <a:cs typeface="Avenir Light" charset="0"/>
              </a:rPr>
              <a:t>Gathering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11</a:t>
            </a:fld>
            <a:endParaRPr lang="uk-U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50F150-351B-4C4B-BD4B-B6AC7C1707B0}"/>
                  </a:ext>
                </a:extLst>
              </p:cNvPr>
              <p:cNvSpPr txBox="1"/>
              <p:nvPr/>
            </p:nvSpPr>
            <p:spPr>
              <a:xfrm>
                <a:off x="787532" y="1800647"/>
                <a:ext cx="8507388" cy="2714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𝑓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(</m:t>
                    </m:r>
                    <m:r>
                      <a:rPr lang="en-US" sz="2000" i="1" dirty="0" err="1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𝑚</m:t>
                    </m:r>
                    <m:r>
                      <a:rPr lang="en-US" sz="2000" i="1" dirty="0" err="1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,</m:t>
                    </m:r>
                    <m:r>
                      <a:rPr lang="en-US" sz="2000" i="1" dirty="0" err="1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)</m:t>
                    </m:r>
                  </m:oMath>
                </a14:m>
                <a:r>
                  <a:rPr lang="en-US" sz="2000" i="1" dirty="0">
                    <a:latin typeface="Avenir Light" charset="0"/>
                    <a:ea typeface="Avenir Light" charset="0"/>
                    <a:cs typeface="Avenir Light" charset="0"/>
                  </a:rPr>
                  <a:t> </a:t>
                </a:r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s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 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 :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Avenir Light" charset="0"/>
                        <a:cs typeface="Avenir Light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𝑠</m:t>
                    </m:r>
                  </m:oMath>
                </a14:m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𝑓</m:t>
                    </m:r>
                    <m:r>
                      <a:rPr lang="en-US" sz="2000" b="0" i="1" dirty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(</m:t>
                    </m:r>
                    <m:r>
                      <a:rPr lang="en-US" sz="2000" b="0" i="1" dirty="0" err="1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𝑚</m:t>
                    </m:r>
                    <m:r>
                      <a:rPr lang="en-US" sz="2000" b="0" i="1" dirty="0" err="1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,</m:t>
                    </m:r>
                    <m:r>
                      <a:rPr lang="en-US" sz="2000" b="0" i="1" dirty="0" err="1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𝑠</m:t>
                    </m:r>
                    <m:r>
                      <a:rPr lang="en-US" sz="2000" b="0" i="1" dirty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)</m:t>
                    </m:r>
                  </m:oMath>
                </a14:m>
                <a:r>
                  <a:rPr lang="en-US" sz="2000" i="1" dirty="0">
                    <a:latin typeface="Avenir Light" charset="0"/>
                    <a:ea typeface="Avenir Light" charset="0"/>
                    <a:cs typeface="Avenir Light" charset="0"/>
                  </a:rPr>
                  <a:t> </a:t>
                </a:r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depends only 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 :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𝑚</m:t>
                    </m:r>
                    <m:r>
                      <a:rPr lang="en-US" sz="2000" b="0" i="1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𝑠</m:t>
                    </m:r>
                    <m:r>
                      <a:rPr lang="en-US" sz="2000" b="0" i="1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 </m:t>
                    </m:r>
                  </m:oMath>
                </a14:m>
                <a:r>
                  <a:rPr lang="en-US" sz="2000" dirty="0" err="1">
                    <a:latin typeface="Avenir Light" charset="0"/>
                    <a:ea typeface="Avenir Light" charset="0"/>
                    <a:cs typeface="Avenir Light" charset="0"/>
                  </a:rPr>
                  <a:t>rel</a:t>
                </a:r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 prime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50F150-351B-4C4B-BD4B-B6AC7C17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32" y="1800647"/>
                <a:ext cx="8507388" cy="2714205"/>
              </a:xfrm>
              <a:prstGeom prst="rect">
                <a:avLst/>
              </a:prstGeom>
              <a:blipFill>
                <a:blip r:embed="rId3"/>
                <a:stretch>
                  <a:fillRect l="-645" b="-2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678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26"/>
          <p:cNvCxnSpPr/>
          <p:nvPr/>
        </p:nvCxnSpPr>
        <p:spPr>
          <a:xfrm rot="10800000">
            <a:off x="0" y="518594"/>
            <a:ext cx="1856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4" name="Google Shape;214;p2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065A8B-46CC-4684-84AE-6F65B2E70CDA}"/>
              </a:ext>
            </a:extLst>
          </p:cNvPr>
          <p:cNvSpPr txBox="1">
            <a:spLocks/>
          </p:cNvSpPr>
          <p:nvPr/>
        </p:nvSpPr>
        <p:spPr>
          <a:xfrm>
            <a:off x="2145099" y="221598"/>
            <a:ext cx="6458573" cy="12746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Avenir Light" charset="0"/>
                <a:ea typeface="Avenir Light" charset="0"/>
                <a:cs typeface="Avenir Light" charset="0"/>
              </a:rPr>
              <a:t>Does </a:t>
            </a:r>
            <a:r>
              <a:rPr lang="en-US" sz="3200" i="1" dirty="0">
                <a:latin typeface="Avenir Light" charset="0"/>
                <a:ea typeface="Avenir Light" charset="0"/>
                <a:cs typeface="Avenir Light" charset="0"/>
              </a:rPr>
              <a:t>f(</a:t>
            </a:r>
            <a:r>
              <a:rPr lang="en-US" sz="3200" i="1" dirty="0" err="1">
                <a:latin typeface="Avenir Light" charset="0"/>
                <a:ea typeface="Avenir Light" charset="0"/>
                <a:cs typeface="Avenir Light" charset="0"/>
              </a:rPr>
              <a:t>m,s</a:t>
            </a:r>
            <a:r>
              <a:rPr lang="en-US" sz="3200" i="1" dirty="0">
                <a:latin typeface="Avenir Light" charset="0"/>
                <a:ea typeface="Avenir Light" charset="0"/>
                <a:cs typeface="Avenir Light" charset="0"/>
              </a:rPr>
              <a:t>)</a:t>
            </a:r>
            <a:r>
              <a:rPr lang="en-US" sz="3200" dirty="0">
                <a:latin typeface="Avenir Light" charset="0"/>
                <a:ea typeface="Avenir Light" charset="0"/>
                <a:cs typeface="Avenir Light" charset="0"/>
              </a:rPr>
              <a:t> = FC(</a:t>
            </a:r>
            <a:r>
              <a:rPr lang="en-US" sz="3200" dirty="0" err="1">
                <a:latin typeface="Avenir Light" charset="0"/>
                <a:ea typeface="Avenir Light" charset="0"/>
                <a:cs typeface="Avenir Light" charset="0"/>
              </a:rPr>
              <a:t>m,s</a:t>
            </a:r>
            <a:r>
              <a:rPr lang="en-US" sz="3200" dirty="0">
                <a:latin typeface="Avenir Light" charset="0"/>
                <a:ea typeface="Avenir Light" charset="0"/>
                <a:cs typeface="Avenir Light" charset="0"/>
              </a:rPr>
              <a:t>) ∀ </a:t>
            </a:r>
            <a:r>
              <a:rPr lang="en-US" sz="3200" dirty="0" err="1">
                <a:latin typeface="Avenir Light" charset="0"/>
                <a:ea typeface="Avenir Light" charset="0"/>
                <a:cs typeface="Avenir Light" charset="0"/>
              </a:rPr>
              <a:t>m,s</a:t>
            </a:r>
            <a:r>
              <a:rPr lang="en-US" sz="3200" dirty="0">
                <a:latin typeface="Avenir Light" charset="0"/>
                <a:ea typeface="Avenir Light" charset="0"/>
                <a:cs typeface="Avenir Light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CFDB34-3319-4094-9040-304416EA68FF}"/>
                  </a:ext>
                </a:extLst>
              </p:cNvPr>
              <p:cNvSpPr txBox="1"/>
              <p:nvPr/>
            </p:nvSpPr>
            <p:spPr>
              <a:xfrm>
                <a:off x="311728" y="1343176"/>
                <a:ext cx="8832272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NO, </a:t>
                </a:r>
              </a:p>
              <a:p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𝑓</m:t>
                    </m:r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(</m:t>
                    </m:r>
                    <m:r>
                      <a:rPr lang="en-US" sz="2000" i="1" dirty="0" err="1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𝑚</m:t>
                    </m:r>
                    <m:r>
                      <a:rPr lang="en-US" sz="2000" i="1" dirty="0" err="1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,</m:t>
                    </m:r>
                    <m:r>
                      <a:rPr lang="en-US" sz="2000" i="1" dirty="0" err="1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𝑠</m:t>
                    </m:r>
                    <m:r>
                      <a:rPr lang="en-US" sz="2000" i="1" dirty="0">
                        <a:latin typeface="Cambria Math" charset="0"/>
                        <a:ea typeface="Avenir Light" charset="0"/>
                        <a:cs typeface="Avenir Light" charset="0"/>
                      </a:rPr>
                      <m:t>) = </m:t>
                    </m:r>
                    <m:r>
                      <a:rPr lang="en-US" sz="2000" i="1" dirty="0">
                        <a:latin typeface="Cambria Math" charset="0"/>
                        <a:ea typeface="Avenir Light" charset="0"/>
                        <a:cs typeface="Avenir Light" charset="0"/>
                      </a:rPr>
                      <m:t>𝐹𝐶</m:t>
                    </m:r>
                    <m:r>
                      <a:rPr lang="en-US" sz="2000" i="1" dirty="0">
                        <a:latin typeface="Cambria Math" charset="0"/>
                        <a:ea typeface="Avenir Light" charset="0"/>
                        <a:cs typeface="Avenir Light" charset="0"/>
                      </a:rPr>
                      <m:t>(</m:t>
                    </m:r>
                    <m:r>
                      <a:rPr lang="en-US" sz="2000" i="1" dirty="0" err="1">
                        <a:latin typeface="Cambria Math" charset="0"/>
                        <a:ea typeface="Avenir Light" charset="0"/>
                        <a:cs typeface="Avenir Light" charset="0"/>
                      </a:rPr>
                      <m:t>𝑚</m:t>
                    </m:r>
                    <m:r>
                      <a:rPr lang="en-US" sz="2000" i="1" dirty="0" err="1">
                        <a:latin typeface="Cambria Math" charset="0"/>
                        <a:ea typeface="Avenir Light" charset="0"/>
                        <a:cs typeface="Avenir Light" charset="0"/>
                      </a:rPr>
                      <m:t>,</m:t>
                    </m:r>
                    <m:r>
                      <a:rPr lang="en-US" sz="2000" i="1" dirty="0" err="1">
                        <a:latin typeface="Cambria Math" charset="0"/>
                        <a:ea typeface="Avenir Light" charset="0"/>
                        <a:cs typeface="Avenir Light" charset="0"/>
                      </a:rPr>
                      <m:t>𝑠</m:t>
                    </m:r>
                    <m:r>
                      <a:rPr lang="en-US" sz="2000" i="1" dirty="0">
                        <a:latin typeface="Cambria Math" charset="0"/>
                        <a:ea typeface="Avenir Light" charset="0"/>
                        <a:cs typeface="Avenir Light" charset="0"/>
                      </a:rPr>
                      <m:t>) 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approximately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 68.16%  for.   0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≤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𝑠</m:t>
                    </m:r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≤ 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60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𝑠</m:t>
                    </m:r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 &lt; </m:t>
                    </m:r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𝑚</m:t>
                    </m:r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 ≤ 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70  </a:t>
                </a:r>
              </a:p>
              <a:p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Need more methods!</a:t>
                </a:r>
              </a:p>
              <a:p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YES! We covered all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𝑚</m:t>
                    </m:r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,</m:t>
                    </m:r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𝑠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 (0</a:t>
                </a:r>
                <a:r>
                  <a:rPr lang="en-US" sz="2000" dirty="0">
                    <a:ea typeface="Avenir Light" charset="0"/>
                    <a:cs typeface="Avenir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Avenir Light" charset="0"/>
                        <a:cs typeface="Avenir Light" charset="0"/>
                      </a:rPr>
                      <m:t>≤</m:t>
                    </m:r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𝑠</m:t>
                    </m:r>
                  </m:oMath>
                </a14:m>
                <a:r>
                  <a:rPr lang="en-US" sz="2000" dirty="0">
                    <a:ea typeface="Avenir Light" charset="0"/>
                    <a:cs typeface="Avenir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Avenir Light" charset="0"/>
                        <a:cs typeface="Avenir Light" charset="0"/>
                      </a:rPr>
                      <m:t>≤ 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60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𝑠</m:t>
                    </m:r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&lt;</m:t>
                    </m:r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𝑚</m:t>
                    </m:r>
                    <m:r>
                      <a:rPr lang="en-US" sz="2000" i="1" dirty="0">
                        <a:latin typeface="Cambria Math" charset="0"/>
                        <a:ea typeface="Avenir Light" charset="0"/>
                        <a:cs typeface="Avenir Light" charset="0"/>
                      </a:rPr>
                      <m:t>≤ 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70)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CFDB34-3319-4094-9040-304416EA6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8" y="1343176"/>
                <a:ext cx="8832272" cy="5016758"/>
              </a:xfrm>
              <a:prstGeom prst="rect">
                <a:avLst/>
              </a:prstGeom>
              <a:blipFill>
                <a:blip r:embed="rId3"/>
                <a:stretch>
                  <a:fillRect l="-690" t="-608" b="-1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921433"/>
              </p:ext>
            </p:extLst>
          </p:nvPr>
        </p:nvGraphicFramePr>
        <p:xfrm>
          <a:off x="1679864" y="3061253"/>
          <a:ext cx="6096000" cy="2605075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035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HALF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10.07%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INT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6.47%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MID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3.38%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EBM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5.22%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HBM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1.84%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GAP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4.71%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TRAIN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0.015%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665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26"/>
          <p:cNvCxnSpPr/>
          <p:nvPr/>
        </p:nvCxnSpPr>
        <p:spPr>
          <a:xfrm rot="10800000">
            <a:off x="0" y="681579"/>
            <a:ext cx="1856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4" name="Google Shape;214;p2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FAC377-76C3-426B-BD6B-4313E1BABD07}"/>
              </a:ext>
            </a:extLst>
          </p:cNvPr>
          <p:cNvSpPr txBox="1">
            <a:spLocks/>
          </p:cNvSpPr>
          <p:nvPr/>
        </p:nvSpPr>
        <p:spPr>
          <a:xfrm>
            <a:off x="2027267" y="355635"/>
            <a:ext cx="3973751" cy="13255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Avenir Light" charset="0"/>
                <a:ea typeface="Avenir Light" charset="0"/>
                <a:cs typeface="Avenir Light" charset="0"/>
              </a:rPr>
              <a:t>What we did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E475F5-3591-4650-AFF8-AE50DB9C9BFB}"/>
                  </a:ext>
                </a:extLst>
              </p:cNvPr>
              <p:cNvSpPr txBox="1"/>
              <p:nvPr/>
            </p:nvSpPr>
            <p:spPr>
              <a:xfrm>
                <a:off x="497305" y="1354498"/>
                <a:ext cx="815636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We made a package using Julia which utilized all the methods </a:t>
                </a:r>
              </a:p>
              <a:p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We used that package to go beyond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𝑠</m:t>
                    </m:r>
                    <m:r>
                      <a:rPr lang="en-US" sz="2000" i="1" dirty="0">
                        <a:latin typeface="Cambria Math" charset="0"/>
                        <a:ea typeface="Avenir Light" charset="0"/>
                        <a:cs typeface="Avenir Light" charset="0"/>
                      </a:rPr>
                      <m:t> </m:t>
                    </m:r>
                    <m:r>
                      <a:rPr lang="en-US" sz="2000" b="0" i="0" dirty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≤ 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60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𝑚</m:t>
                    </m:r>
                    <m:r>
                      <a:rPr lang="en-US" sz="2000" i="1" dirty="0">
                        <a:latin typeface="Cambria Math" charset="0"/>
                        <a:ea typeface="Avenir Light" charset="0"/>
                        <a:cs typeface="Avenir Light" charset="0"/>
                      </a:rPr>
                      <m:t> </m:t>
                    </m:r>
                    <m:r>
                      <a:rPr lang="en-US" sz="2000" b="0" i="0" dirty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≤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 70.                         (We went to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𝑠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dirty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≤ 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100   m </a:t>
                </a:r>
                <a14:m>
                  <m:oMath xmlns:m="http://schemas.openxmlformats.org/officeDocument/2006/math">
                    <m:r>
                      <a:rPr lang="en-US" sz="2000" b="0" i="0" dirty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≤ 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110)	  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E475F5-3591-4650-AFF8-AE50DB9C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05" y="1354498"/>
                <a:ext cx="8156365" cy="1323439"/>
              </a:xfrm>
              <a:prstGeom prst="rect">
                <a:avLst/>
              </a:prstGeom>
              <a:blipFill>
                <a:blip r:embed="rId3"/>
                <a:stretch>
                  <a:fillRect l="-673" t="-2304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221635"/>
              </p:ext>
            </p:extLst>
          </p:nvPr>
        </p:nvGraphicFramePr>
        <p:xfrm>
          <a:off x="1524000" y="2858771"/>
          <a:ext cx="6096000" cy="3365145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035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latin typeface="Avenir Light" charset="0"/>
                        <a:ea typeface="Avenir Light" charset="0"/>
                        <a:cs typeface="Avenir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 OLD DATA</a:t>
                      </a:r>
                      <a:endParaRPr lang="en-US" sz="1800" b="0" i="0" dirty="0">
                        <a:latin typeface="Avenir Light" charset="0"/>
                        <a:ea typeface="Avenir Light" charset="0"/>
                        <a:cs typeface="Avenir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 NEW</a:t>
                      </a:r>
                      <a:r>
                        <a:rPr lang="en-US" sz="1800" baseline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 </a:t>
                      </a:r>
                      <a:r>
                        <a:rPr lang="en-US" sz="180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DATA</a:t>
                      </a:r>
                      <a:endParaRPr lang="en-US" sz="1800" b="0" i="0" dirty="0">
                        <a:latin typeface="Avenir Light" charset="0"/>
                        <a:ea typeface="Avenir Light" charset="0"/>
                        <a:cs typeface="Avenir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03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FC</a:t>
                      </a:r>
                      <a:endParaRPr lang="en-US" sz="1800" b="0" i="0" dirty="0">
                        <a:latin typeface="Avenir Light" charset="0"/>
                        <a:ea typeface="Avenir Light" charset="0"/>
                        <a:cs typeface="Avenir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68.16%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64.94%</a:t>
                      </a:r>
                      <a:endParaRPr lang="en-US" sz="1800" b="0" i="0" dirty="0">
                        <a:latin typeface="Avenir Light" charset="0"/>
                        <a:ea typeface="Avenir Light" charset="0"/>
                        <a:cs typeface="Avenir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035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HALF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10.07%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9.15%</a:t>
                      </a:r>
                      <a:endParaRPr lang="en-US" sz="1800" b="0" i="0" dirty="0">
                        <a:latin typeface="Avenir Light" charset="0"/>
                        <a:ea typeface="Avenir Light" charset="0"/>
                        <a:cs typeface="Avenir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INT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6.47%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6.68%</a:t>
                      </a:r>
                      <a:endParaRPr lang="en-US" sz="1800" b="0" i="0" dirty="0">
                        <a:latin typeface="Avenir Light" charset="0"/>
                        <a:ea typeface="Avenir Light" charset="0"/>
                        <a:cs typeface="Avenir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MID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3.38%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3.07%</a:t>
                      </a:r>
                      <a:endParaRPr lang="en-US" sz="1800" b="0" i="0" dirty="0">
                        <a:latin typeface="Avenir Light" charset="0"/>
                        <a:ea typeface="Avenir Light" charset="0"/>
                        <a:cs typeface="Avenir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EBM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5.22%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5.63%</a:t>
                      </a:r>
                      <a:endParaRPr lang="en-US" sz="1800" b="0" i="0" dirty="0">
                        <a:latin typeface="Avenir Light" charset="0"/>
                        <a:ea typeface="Avenir Light" charset="0"/>
                        <a:cs typeface="Avenir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HBM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1.84%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2.53%</a:t>
                      </a:r>
                      <a:endParaRPr lang="en-US" sz="1800" b="0" i="0" dirty="0">
                        <a:latin typeface="Avenir Light" charset="0"/>
                        <a:ea typeface="Avenir Light" charset="0"/>
                        <a:cs typeface="Avenir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GAP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4.71%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6.79%</a:t>
                      </a:r>
                      <a:endParaRPr lang="en-US" sz="1800" b="0" i="0" dirty="0">
                        <a:latin typeface="Avenir Light" charset="0"/>
                        <a:ea typeface="Avenir Light" charset="0"/>
                        <a:cs typeface="Avenir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TRAIN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0.015%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venir Light" charset="0"/>
                          <a:ea typeface="Avenir Light" charset="0"/>
                          <a:cs typeface="Avenir Light" charset="0"/>
                        </a:rPr>
                        <a:t>---------</a:t>
                      </a:r>
                      <a:endParaRPr lang="en-US" sz="1800" b="0" i="0" dirty="0">
                        <a:latin typeface="Avenir Light" charset="0"/>
                        <a:ea typeface="Avenir Light" charset="0"/>
                        <a:cs typeface="Avenir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16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26"/>
          <p:cNvCxnSpPr/>
          <p:nvPr/>
        </p:nvCxnSpPr>
        <p:spPr>
          <a:xfrm rot="10800000">
            <a:off x="0" y="681579"/>
            <a:ext cx="1856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4" name="Google Shape;214;p2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FAC377-76C3-426B-BD6B-4313E1BABD07}"/>
              </a:ext>
            </a:extLst>
          </p:cNvPr>
          <p:cNvSpPr txBox="1">
            <a:spLocks/>
          </p:cNvSpPr>
          <p:nvPr/>
        </p:nvSpPr>
        <p:spPr>
          <a:xfrm>
            <a:off x="2027267" y="355635"/>
            <a:ext cx="3973751" cy="13255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Avenir Light" charset="0"/>
                <a:ea typeface="Avenir Light" charset="0"/>
                <a:cs typeface="Avenir Light" charset="0"/>
              </a:rPr>
              <a:t>What are we doing?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E475F5-3591-4650-AFF8-AE50DB9C9BFB}"/>
                  </a:ext>
                </a:extLst>
              </p:cNvPr>
              <p:cNvSpPr txBox="1"/>
              <p:nvPr/>
            </p:nvSpPr>
            <p:spPr>
              <a:xfrm>
                <a:off x="497305" y="2163417"/>
                <a:ext cx="8149389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Finishing Train Method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Speeding up the package.                                                                               Right now it takes 3 ½ hours to find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Avenir Light" charset="0"/>
                        <a:cs typeface="Avenir Light" charset="0"/>
                      </a:rPr>
                      <m:t>𝑠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≤ 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100  m </a:t>
                </a:r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≤ 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110.</a:t>
                </a:r>
              </a:p>
              <a:p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Looking for formulas and patterns for specific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𝑠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.                                      (Right now we have formulas for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𝑠</m:t>
                    </m:r>
                    <m:r>
                      <a:rPr lang="en-US" sz="2000" b="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≤</m:t>
                    </m:r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9)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E475F5-3591-4650-AFF8-AE50DB9C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05" y="2163417"/>
                <a:ext cx="8149389" cy="3170099"/>
              </a:xfrm>
              <a:prstGeom prst="rect">
                <a:avLst/>
              </a:prstGeom>
              <a:blipFill>
                <a:blip r:embed="rId3"/>
                <a:stretch>
                  <a:fillRect l="-674" t="-1154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564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26"/>
          <p:cNvCxnSpPr/>
          <p:nvPr/>
        </p:nvCxnSpPr>
        <p:spPr>
          <a:xfrm rot="10800000">
            <a:off x="0" y="681579"/>
            <a:ext cx="1856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4" name="Google Shape;214;p2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FAC377-76C3-426B-BD6B-4313E1BABD07}"/>
              </a:ext>
            </a:extLst>
          </p:cNvPr>
          <p:cNvSpPr txBox="1">
            <a:spLocks/>
          </p:cNvSpPr>
          <p:nvPr/>
        </p:nvSpPr>
        <p:spPr>
          <a:xfrm>
            <a:off x="2027267" y="355635"/>
            <a:ext cx="3973751" cy="13255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Avenir Light" charset="0"/>
                <a:ea typeface="Avenir Light" charset="0"/>
                <a:cs typeface="Avenir Light" charset="0"/>
              </a:rPr>
              <a:t>Applications?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475F5-3591-4650-AFF8-AE50DB9C9BFB}"/>
              </a:ext>
            </a:extLst>
          </p:cNvPr>
          <p:cNvSpPr txBox="1"/>
          <p:nvPr/>
        </p:nvSpPr>
        <p:spPr>
          <a:xfrm>
            <a:off x="497305" y="2163417"/>
            <a:ext cx="81493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dirty="0">
                <a:latin typeface="Avenir Light" charset="0"/>
                <a:ea typeface="Avenir Light" charset="0"/>
                <a:cs typeface="Avenir Light" charset="0"/>
              </a:rPr>
              <a:t>Cutting pizza</a:t>
            </a:r>
          </a:p>
          <a:p>
            <a:pPr marL="342900" indent="-342900">
              <a:buFont typeface="Arial" charset="0"/>
              <a:buChar char="•"/>
            </a:pPr>
            <a:endParaRPr lang="en-US" sz="1800" dirty="0">
              <a:latin typeface="Avenir Light" charset="0"/>
              <a:ea typeface="Avenir Light" charset="0"/>
              <a:cs typeface="Avenir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dirty="0">
                <a:latin typeface="Avenir Light" charset="0"/>
                <a:ea typeface="Avenir Light" charset="0"/>
                <a:cs typeface="Avenir Light" charset="0"/>
              </a:rPr>
              <a:t>Cutting cake</a:t>
            </a:r>
          </a:p>
          <a:p>
            <a:pPr marL="342900" indent="-342900">
              <a:buFont typeface="Arial" charset="0"/>
              <a:buChar char="•"/>
            </a:pPr>
            <a:endParaRPr lang="en-US" sz="1800" dirty="0">
              <a:latin typeface="Avenir Light" charset="0"/>
              <a:ea typeface="Avenir Light" charset="0"/>
              <a:cs typeface="Avenir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dirty="0">
                <a:latin typeface="Avenir Light" charset="0"/>
                <a:ea typeface="Avenir Light" charset="0"/>
                <a:cs typeface="Avenir Light" charset="0"/>
              </a:rPr>
              <a:t>Cutting Diamonds…? </a:t>
            </a:r>
          </a:p>
          <a:p>
            <a:pPr marL="342900" indent="-342900">
              <a:buFont typeface="Arial" charset="0"/>
              <a:buChar char="•"/>
            </a:pPr>
            <a:endParaRPr lang="en-US" sz="1800" dirty="0">
              <a:latin typeface="Avenir Light" charset="0"/>
              <a:ea typeface="Avenir Light" charset="0"/>
              <a:cs typeface="Avenir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dirty="0">
                <a:latin typeface="Avenir Light" charset="0"/>
                <a:ea typeface="Avenir Light" charset="0"/>
                <a:cs typeface="Avenir Light" charset="0"/>
              </a:rPr>
              <a:t>We take suggestions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FD564-3859-4026-B1C9-49BD45347B43}"/>
              </a:ext>
            </a:extLst>
          </p:cNvPr>
          <p:cNvSpPr txBox="1"/>
          <p:nvPr/>
        </p:nvSpPr>
        <p:spPr>
          <a:xfrm>
            <a:off x="497305" y="4526225"/>
            <a:ext cx="837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venir Light"/>
              </a:rPr>
              <a:t>And now a short video </a:t>
            </a:r>
          </a:p>
        </p:txBody>
      </p:sp>
    </p:spTree>
    <p:extLst>
      <p:ext uri="{BB962C8B-B14F-4D97-AF65-F5344CB8AC3E}">
        <p14:creationId xmlns:p14="http://schemas.microsoft.com/office/powerpoint/2010/main" val="141486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16</a:t>
            </a:fld>
            <a:endParaRPr lang="uk-UA"/>
          </a:p>
        </p:txBody>
      </p:sp>
      <p:cxnSp>
        <p:nvCxnSpPr>
          <p:cNvPr id="3" name="Google Shape;213;p26"/>
          <p:cNvCxnSpPr/>
          <p:nvPr/>
        </p:nvCxnSpPr>
        <p:spPr>
          <a:xfrm rot="10800000">
            <a:off x="0" y="1746886"/>
            <a:ext cx="192024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" name="TextBox 3"/>
          <p:cNvSpPr txBox="1"/>
          <p:nvPr/>
        </p:nvSpPr>
        <p:spPr>
          <a:xfrm>
            <a:off x="2224896" y="1423720"/>
            <a:ext cx="247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venir Light" charset="0"/>
                <a:ea typeface="Avenir Light" charset="0"/>
                <a:cs typeface="Avenir Light" charset="0"/>
              </a:rPr>
              <a:t>Muffin Song</a:t>
            </a:r>
          </a:p>
        </p:txBody>
      </p:sp>
      <p:pic>
        <p:nvPicPr>
          <p:cNvPr id="10" name="muffin song">
            <a:hlinkClick r:id="" action="ppaction://media"/>
            <a:extLst>
              <a:ext uri="{FF2B5EF4-FFF2-40B4-BE49-F238E27FC236}">
                <a16:creationId xmlns:a16="http://schemas.microsoft.com/office/drawing/2014/main" id="{73619196-5094-4366-B858-27FD670E04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3200" y="134"/>
            <a:ext cx="3860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1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17</a:t>
            </a:fld>
            <a:endParaRPr lang="uk-UA"/>
          </a:p>
        </p:txBody>
      </p:sp>
      <p:cxnSp>
        <p:nvCxnSpPr>
          <p:cNvPr id="3" name="Google Shape;213;p26"/>
          <p:cNvCxnSpPr/>
          <p:nvPr/>
        </p:nvCxnSpPr>
        <p:spPr>
          <a:xfrm rot="10800000">
            <a:off x="0" y="1746886"/>
            <a:ext cx="192024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" name="TextBox 3"/>
          <p:cNvSpPr txBox="1"/>
          <p:nvPr/>
        </p:nvSpPr>
        <p:spPr>
          <a:xfrm>
            <a:off x="2224896" y="1423720"/>
            <a:ext cx="2484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venir Light" charset="0"/>
                <a:ea typeface="Avenir Light" charset="0"/>
                <a:cs typeface="Avenir Light" charset="0"/>
              </a:rPr>
              <a:t>Questions?</a:t>
            </a:r>
          </a:p>
        </p:txBody>
      </p:sp>
      <p:pic>
        <p:nvPicPr>
          <p:cNvPr id="12" name="Picture 11" descr="A close up of a piece of bread&#10;&#10;Description automatically generated">
            <a:extLst>
              <a:ext uri="{FF2B5EF4-FFF2-40B4-BE49-F238E27FC236}">
                <a16:creationId xmlns:a16="http://schemas.microsoft.com/office/drawing/2014/main" id="{272CC3D1-2020-45F0-A375-3646AA97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271" y="2806180"/>
            <a:ext cx="38100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67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18</a:t>
            </a:fld>
            <a:endParaRPr lang="uk-UA"/>
          </a:p>
        </p:txBody>
      </p:sp>
      <p:cxnSp>
        <p:nvCxnSpPr>
          <p:cNvPr id="3" name="Google Shape;213;p26"/>
          <p:cNvCxnSpPr/>
          <p:nvPr/>
        </p:nvCxnSpPr>
        <p:spPr>
          <a:xfrm rot="10800000">
            <a:off x="0" y="1746886"/>
            <a:ext cx="192024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" name="TextBox 3"/>
          <p:cNvSpPr txBox="1"/>
          <p:nvPr/>
        </p:nvSpPr>
        <p:spPr>
          <a:xfrm>
            <a:off x="2224896" y="1423720"/>
            <a:ext cx="2484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venir Light" charset="0"/>
                <a:ea typeface="Avenir Light" charset="0"/>
                <a:cs typeface="Avenir Light" charset="0"/>
              </a:rPr>
              <a:t>Questions?</a:t>
            </a:r>
          </a:p>
        </p:txBody>
      </p:sp>
      <p:cxnSp>
        <p:nvCxnSpPr>
          <p:cNvPr id="5" name="Google Shape;213;p26"/>
          <p:cNvCxnSpPr/>
          <p:nvPr/>
        </p:nvCxnSpPr>
        <p:spPr>
          <a:xfrm>
            <a:off x="7223760" y="3971499"/>
            <a:ext cx="192024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4572000" y="3673082"/>
            <a:ext cx="2196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Light" charset="0"/>
                <a:ea typeface="Avenir Light" charset="0"/>
                <a:cs typeface="Avenir Light" charset="0"/>
              </a:rPr>
              <a:t>References</a:t>
            </a:r>
            <a:endParaRPr lang="en-US" sz="24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683B2-99D9-4EB2-8D5E-3744546C46FC}"/>
              </a:ext>
            </a:extLst>
          </p:cNvPr>
          <p:cNvSpPr txBox="1"/>
          <p:nvPr/>
        </p:nvSpPr>
        <p:spPr>
          <a:xfrm>
            <a:off x="4572000" y="4487951"/>
            <a:ext cx="80129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The Muffin Puzzle</a:t>
            </a:r>
          </a:p>
          <a:p>
            <a:r>
              <a:rPr lang="en-US" dirty="0"/>
              <a:t>     Invented by Recreational Mathematician Alan Frank</a:t>
            </a:r>
          </a:p>
          <a:p>
            <a:r>
              <a:rPr lang="en-US" dirty="0"/>
              <a:t>     Described by Jeremy Copeland in</a:t>
            </a:r>
          </a:p>
          <a:p>
            <a:r>
              <a:rPr lang="en-US" dirty="0"/>
              <a:t>     The New York Times </a:t>
            </a:r>
            <a:r>
              <a:rPr lang="en-US" dirty="0" err="1"/>
              <a:t>Numberplay</a:t>
            </a:r>
            <a:r>
              <a:rPr lang="en-US" dirty="0"/>
              <a:t> Online Blog</a:t>
            </a:r>
          </a:p>
          <a:p>
            <a:r>
              <a:rPr lang="en-US" dirty="0"/>
              <a:t>     </a:t>
            </a:r>
            <a:r>
              <a:rPr lang="en-US" dirty="0" err="1"/>
              <a:t>wordplay.blogs.nytimes.com</a:t>
            </a:r>
            <a:r>
              <a:rPr lang="en-US" dirty="0"/>
              <a:t>/2013/08/19/cake</a:t>
            </a:r>
          </a:p>
          <a:p>
            <a:endParaRPr lang="en-US" dirty="0"/>
          </a:p>
          <a:p>
            <a:r>
              <a:rPr lang="en-US" dirty="0"/>
              <a:t>PowerPoint Template: </a:t>
            </a:r>
            <a:r>
              <a:rPr lang="en-US" dirty="0" err="1"/>
              <a:t>SlideCarnival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971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</a:t>
            </a:fld>
            <a:endParaRPr lang="uk-UA"/>
          </a:p>
        </p:txBody>
      </p:sp>
      <p:cxnSp>
        <p:nvCxnSpPr>
          <p:cNvPr id="3" name="Google Shape;211;p26"/>
          <p:cNvCxnSpPr/>
          <p:nvPr/>
        </p:nvCxnSpPr>
        <p:spPr>
          <a:xfrm flipH="1">
            <a:off x="-16250" y="734431"/>
            <a:ext cx="1664576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" name="Google Shape;93;p16"/>
          <p:cNvSpPr txBox="1">
            <a:spLocks/>
          </p:cNvSpPr>
          <p:nvPr/>
        </p:nvSpPr>
        <p:spPr>
          <a:xfrm>
            <a:off x="2227260" y="162931"/>
            <a:ext cx="468948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Avenir Light" charset="0"/>
                <a:ea typeface="Avenir Light" charset="0"/>
                <a:cs typeface="Avenir Light" charset="0"/>
              </a:rPr>
              <a:t>What is the muffin problem?</a:t>
            </a:r>
          </a:p>
        </p:txBody>
      </p:sp>
      <p:cxnSp>
        <p:nvCxnSpPr>
          <p:cNvPr id="5" name="Google Shape;211;p26"/>
          <p:cNvCxnSpPr/>
          <p:nvPr/>
        </p:nvCxnSpPr>
        <p:spPr>
          <a:xfrm>
            <a:off x="7479792" y="734431"/>
            <a:ext cx="1664208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1648326" y="2850036"/>
            <a:ext cx="5831465" cy="2214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venir Light" charset="0"/>
                <a:ea typeface="Avenir Light" charset="0"/>
                <a:cs typeface="Avenir Light" charset="0"/>
              </a:rPr>
              <a:t>You have 5 muffins and 3 students. You want to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venir Light" charset="0"/>
                <a:ea typeface="Avenir Light" charset="0"/>
                <a:cs typeface="Avenir Light" charset="0"/>
              </a:rPr>
              <a:t>divide the muffins evenly, but no student wants a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venir Light" charset="0"/>
                <a:ea typeface="Avenir Light" charset="0"/>
                <a:cs typeface="Avenir Light" charset="0"/>
              </a:rPr>
              <a:t>tiny sliver. What division of muffins maximizes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venir Light" charset="0"/>
                <a:ea typeface="Avenir Light" charset="0"/>
                <a:cs typeface="Avenir Light" charset="0"/>
              </a:rPr>
              <a:t>the smallest piece? </a:t>
            </a:r>
            <a:r>
              <a:rPr lang="en-US" sz="2000" baseline="30000" dirty="0">
                <a:latin typeface="Avenir Light" charset="0"/>
                <a:ea typeface="Avenir Light" charset="0"/>
                <a:cs typeface="Avenir Light" charset="0"/>
              </a:rPr>
              <a:t>[1]</a:t>
            </a:r>
          </a:p>
          <a:p>
            <a:pPr>
              <a:lnSpc>
                <a:spcPct val="150000"/>
              </a:lnSpc>
            </a:pPr>
            <a:r>
              <a:rPr lang="en-US" sz="2000" baseline="30000" dirty="0">
                <a:latin typeface="Avenir Light" charset="0"/>
                <a:ea typeface="Avenir Light" charset="0"/>
                <a:cs typeface="Avenir Light" charset="0"/>
              </a:rPr>
              <a:t>			by Alan Frank</a:t>
            </a:r>
          </a:p>
        </p:txBody>
      </p:sp>
    </p:spTree>
    <p:extLst>
      <p:ext uri="{BB962C8B-B14F-4D97-AF65-F5344CB8AC3E}">
        <p14:creationId xmlns:p14="http://schemas.microsoft.com/office/powerpoint/2010/main" val="1592302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</a:t>
            </a:fld>
            <a:endParaRPr lang="uk-UA"/>
          </a:p>
        </p:txBody>
      </p:sp>
      <p:cxnSp>
        <p:nvCxnSpPr>
          <p:cNvPr id="7" name="Google Shape;213;p26"/>
          <p:cNvCxnSpPr/>
          <p:nvPr/>
        </p:nvCxnSpPr>
        <p:spPr>
          <a:xfrm rot="10800000">
            <a:off x="0" y="1796947"/>
            <a:ext cx="26103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" name="Title 1"/>
          <p:cNvSpPr txBox="1">
            <a:spLocks/>
          </p:cNvSpPr>
          <p:nvPr/>
        </p:nvSpPr>
        <p:spPr>
          <a:xfrm>
            <a:off x="2868738" y="1539918"/>
            <a:ext cx="4943300" cy="1546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Avenir Light" charset="0"/>
                <a:ea typeface="Avenir Light" charset="0"/>
                <a:cs typeface="Avenir Light" charset="0"/>
              </a:rPr>
              <a:t>What is one way to divide the muffins?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45807" y="3860749"/>
            <a:ext cx="8052385" cy="1698053"/>
            <a:chOff x="545807" y="3860749"/>
            <a:chExt cx="8052385" cy="16980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845AA9-0BAA-4D93-80E4-4E0185404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5807" y="3860749"/>
              <a:ext cx="8052385" cy="169805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218382" y="446911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19138" y="446911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9894" y="446911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07595" y="4780887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1/3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08351" y="4780887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1/3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12983" y="423551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2/3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08351" y="423551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2/3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7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</a:t>
            </a:fld>
            <a:endParaRPr lang="uk-UA"/>
          </a:p>
        </p:txBody>
      </p:sp>
      <p:cxnSp>
        <p:nvCxnSpPr>
          <p:cNvPr id="3" name="Google Shape;213;p26"/>
          <p:cNvCxnSpPr/>
          <p:nvPr/>
        </p:nvCxnSpPr>
        <p:spPr>
          <a:xfrm rot="10800000">
            <a:off x="0" y="1796947"/>
            <a:ext cx="26103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" name="Title 1"/>
          <p:cNvSpPr txBox="1">
            <a:spLocks/>
          </p:cNvSpPr>
          <p:nvPr/>
        </p:nvSpPr>
        <p:spPr>
          <a:xfrm>
            <a:off x="2839587" y="1526471"/>
            <a:ext cx="4943300" cy="1546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Avenir Light" charset="0"/>
                <a:ea typeface="Avenir Light" charset="0"/>
                <a:cs typeface="Avenir Light" charset="0"/>
              </a:rPr>
              <a:t>Can we do better?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0DA84E-EC0E-4FEE-B63A-4BB1868C186B}"/>
              </a:ext>
            </a:extLst>
          </p:cNvPr>
          <p:cNvSpPr txBox="1"/>
          <p:nvPr/>
        </p:nvSpPr>
        <p:spPr>
          <a:xfrm>
            <a:off x="3006360" y="3072971"/>
            <a:ext cx="36799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latin typeface="Avenir Light" charset="0"/>
                <a:ea typeface="Avenir Light" charset="0"/>
                <a:cs typeface="Avenir Light" charset="0"/>
              </a:rPr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35969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</a:t>
            </a:fld>
            <a:endParaRPr lang="uk-UA"/>
          </a:p>
        </p:txBody>
      </p:sp>
      <p:sp>
        <p:nvSpPr>
          <p:cNvPr id="6" name="Google Shape;137;p18"/>
          <p:cNvSpPr txBox="1">
            <a:spLocks/>
          </p:cNvSpPr>
          <p:nvPr/>
        </p:nvSpPr>
        <p:spPr>
          <a:xfrm>
            <a:off x="2622900" y="86811"/>
            <a:ext cx="389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b="0">
                <a:latin typeface="Avenir Light" charset="0"/>
                <a:ea typeface="Avenir Light" charset="0"/>
                <a:cs typeface="Avenir Light" charset="0"/>
              </a:rPr>
              <a:t>Notation </a:t>
            </a:r>
            <a:endParaRPr lang="en-US" sz="2800" b="0" dirty="0">
              <a:latin typeface="Avenir Light" charset="0"/>
              <a:ea typeface="Avenir Light" charset="0"/>
              <a:cs typeface="Avenir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F9A84A-8B18-4713-90F2-D069AF9B47ED}"/>
                  </a:ext>
                </a:extLst>
              </p:cNvPr>
              <p:cNvSpPr txBox="1"/>
              <p:nvPr/>
            </p:nvSpPr>
            <p:spPr>
              <a:xfrm>
                <a:off x="623793" y="1120731"/>
                <a:ext cx="9557084" cy="4545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3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𝑚</m:t>
                    </m:r>
                    <m:r>
                      <a:rPr lang="en-US" sz="2000" b="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 number of muffins</a:t>
                </a:r>
              </a:p>
              <a:p>
                <a:pPr marL="285750" indent="-285750">
                  <a:lnSpc>
                    <a:spcPct val="3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𝑠</m:t>
                    </m:r>
                    <m:r>
                      <a:rPr lang="en-US" sz="2000" b="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= 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 number of students </a:t>
                </a:r>
              </a:p>
              <a:p>
                <a:pPr marL="285750" indent="-285750">
                  <a:lnSpc>
                    <a:spcPct val="3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𝑓</m:t>
                    </m:r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(</m:t>
                    </m:r>
                    <m:r>
                      <a:rPr lang="en-US" sz="2000" i="1" dirty="0" err="1">
                        <a:latin typeface="Cambria Math" charset="0"/>
                        <a:ea typeface="Avenir Light" charset="0"/>
                        <a:cs typeface="Avenir Light" charset="0"/>
                      </a:rPr>
                      <m:t>𝑚</m:t>
                    </m:r>
                    <m:r>
                      <a:rPr lang="en-US" sz="2000" i="1" dirty="0" err="1">
                        <a:latin typeface="Cambria Math" charset="0"/>
                        <a:ea typeface="Avenir Light" charset="0"/>
                        <a:cs typeface="Avenir Light" charset="0"/>
                      </a:rPr>
                      <m:t>,</m:t>
                    </m:r>
                    <m:r>
                      <a:rPr lang="en-US" sz="2000" i="1" dirty="0" err="1">
                        <a:latin typeface="Cambria Math" charset="0"/>
                        <a:ea typeface="Avenir Light" charset="0"/>
                        <a:cs typeface="Avenir Light" charset="0"/>
                      </a:rPr>
                      <m:t>𝑠</m:t>
                    </m:r>
                    <m:r>
                      <a:rPr lang="en-US" sz="2000" i="1" dirty="0">
                        <a:latin typeface="Cambria Math" charset="0"/>
                        <a:ea typeface="Avenir Light" charset="0"/>
                        <a:cs typeface="Avenir Light" charset="0"/>
                      </a:rPr>
                      <m:t>)= 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largest possible smallest piece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  <a:ea typeface="Avenir Light" charset="0"/>
                        <a:cs typeface="Avenir Light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 </a:t>
                </a:r>
                <a:r>
                  <a:rPr lang="el-GR" sz="2000" dirty="0">
                    <a:latin typeface="Avenir Light" charset="0"/>
                    <a:ea typeface="Avenir Light" charset="0"/>
                    <a:cs typeface="Avenir Light" charset="0"/>
                  </a:rPr>
                  <a:t>α</a:t>
                </a:r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pPr marL="285750" indent="-285750">
                  <a:lnSpc>
                    <a:spcPct val="30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Procedure: a way to divide and distribute the muffins so everyone gets m/s</a:t>
                </a:r>
              </a:p>
              <a:p>
                <a:pPr marL="285750" indent="-285750">
                  <a:lnSpc>
                    <a:spcPct val="30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Buddy of a piece = 1 - piece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F9A84A-8B18-4713-90F2-D069AF9B4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93" y="1120731"/>
                <a:ext cx="9557084" cy="4545860"/>
              </a:xfrm>
              <a:prstGeom prst="rect">
                <a:avLst/>
              </a:prstGeom>
              <a:blipFill>
                <a:blip r:embed="rId3"/>
                <a:stretch>
                  <a:fillRect l="-574" b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0875180-ED84-43E0-B218-6E5C7E829F36}"/>
              </a:ext>
            </a:extLst>
          </p:cNvPr>
          <p:cNvGrpSpPr/>
          <p:nvPr/>
        </p:nvGrpSpPr>
        <p:grpSpPr>
          <a:xfrm>
            <a:off x="4371365" y="4635081"/>
            <a:ext cx="1550278" cy="1698053"/>
            <a:chOff x="7047914" y="3860749"/>
            <a:chExt cx="1550278" cy="16980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7C058D-D3F6-4616-BF92-8035A5193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0748"/>
            <a:stretch/>
          </p:blipFill>
          <p:spPr>
            <a:xfrm>
              <a:off x="7047914" y="3860749"/>
              <a:ext cx="1550278" cy="16980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D255AA-5BCF-4A42-97E6-275DCC82D8D9}"/>
                </a:ext>
              </a:extLst>
            </p:cNvPr>
            <p:cNvSpPr txBox="1"/>
            <p:nvPr/>
          </p:nvSpPr>
          <p:spPr>
            <a:xfrm>
              <a:off x="7508351" y="4780887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1/3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0764C8-55A3-44B9-A54B-ED1888AB5891}"/>
                </a:ext>
              </a:extLst>
            </p:cNvPr>
            <p:cNvSpPr txBox="1"/>
            <p:nvPr/>
          </p:nvSpPr>
          <p:spPr>
            <a:xfrm>
              <a:off x="7508351" y="423551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2/3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71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26"/>
          <p:cNvCxnSpPr>
            <a:cxnSpLocks/>
          </p:cNvCxnSpPr>
          <p:nvPr/>
        </p:nvCxnSpPr>
        <p:spPr>
          <a:xfrm flipH="1">
            <a:off x="1" y="682155"/>
            <a:ext cx="2080048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4" name="Google Shape;214;p2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080049" y="310306"/>
                <a:ext cx="4983901" cy="702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latin typeface="Avenir Light" charset="0"/>
                    <a:ea typeface="Avenir Light" charset="0"/>
                    <a:cs typeface="Avenir Light" charset="0"/>
                  </a:rPr>
                  <a:t>Getting a procedure for </a:t>
                </a:r>
                <a:r>
                  <a:rPr lang="el-GR" sz="2800" dirty="0">
                    <a:latin typeface="Avenir Light" charset="0"/>
                    <a:ea typeface="Avenir Light" charset="0"/>
                    <a:cs typeface="Avenir Light" charset="0"/>
                  </a:rPr>
                  <a:t>α</a:t>
                </a:r>
                <a:r>
                  <a:rPr lang="en-US" sz="2800" dirty="0">
                    <a:latin typeface="Avenir Light" charset="0"/>
                    <a:ea typeface="Avenir Light" charset="0"/>
                    <a:cs typeface="Avenir Light" charset="0"/>
                  </a:rPr>
                  <a:t>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800" dirty="0">
                    <a:latin typeface="Avenir Light" charset="0"/>
                    <a:ea typeface="Avenir Light" charset="0"/>
                    <a:cs typeface="Avenir Light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049" y="310306"/>
                <a:ext cx="4983901" cy="702885"/>
              </a:xfrm>
              <a:prstGeom prst="rect">
                <a:avLst/>
              </a:prstGeom>
              <a:blipFill>
                <a:blip r:embed="rId3"/>
                <a:stretch>
                  <a:fillRect b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oogle Shape;212;p26"/>
          <p:cNvCxnSpPr/>
          <p:nvPr/>
        </p:nvCxnSpPr>
        <p:spPr>
          <a:xfrm>
            <a:off x="7063950" y="661749"/>
            <a:ext cx="2075688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03078D-3A9B-4ACF-B380-FF3087C8A337}"/>
                  </a:ext>
                </a:extLst>
              </p:cNvPr>
              <p:cNvSpPr txBox="1"/>
              <p:nvPr/>
            </p:nvSpPr>
            <p:spPr>
              <a:xfrm>
                <a:off x="318305" y="1726410"/>
                <a:ext cx="8507388" cy="4295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Everyone muffin must be cut into exactly 2 pieces 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Some muffin is uncut. Cut it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1</m:t>
                        </m:r>
                      </m:num>
                      <m:den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2</m:t>
                        </m:r>
                      </m:den>
                    </m:f>
                    <m:r>
                      <a:rPr lang="en-US" sz="1800" b="0" i="0" dirty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,  </m:t>
                    </m:r>
                    <m:f>
                      <m:fPr>
                        <m:ctrlPr>
                          <a:rPr lang="mr-IN" sz="1800" i="1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1</m:t>
                        </m:r>
                      </m:num>
                      <m:den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2</m:t>
                        </m:r>
                      </m:den>
                    </m:f>
                    <m:r>
                      <a:rPr lang="en-US" sz="1800" b="0" i="0" dirty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  </m:t>
                    </m:r>
                  </m:oMath>
                </a14:m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and give someone both pieces 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Some muffin is cut into 3 or more pieces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⇒ </m:t>
                    </m:r>
                  </m:oMath>
                </a14:m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some piece is </a:t>
                </a:r>
                <a14:m>
                  <m:oMath xmlns:m="http://schemas.openxmlformats.org/officeDocument/2006/math">
                    <m:r>
                      <a:rPr lang="en-US" sz="1800" b="0" i="0" dirty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≤ </m:t>
                    </m:r>
                    <m:f>
                      <m:fPr>
                        <m:ctrlPr>
                          <a:rPr lang="mr-IN" sz="1800" i="1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1</m:t>
                        </m:r>
                      </m:num>
                      <m:den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18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8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We have 10 pieces, and three students, how are the pieces distributed? 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If a student gets 5 or more pieces, they have a piece </a:t>
                </a:r>
                <a14:m>
                  <m:oMath xmlns:m="http://schemas.openxmlformats.org/officeDocument/2006/math">
                    <m:r>
                      <a:rPr lang="en-US" sz="1800" b="0" i="0" dirty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≤</m:t>
                    </m:r>
                  </m:oMath>
                </a14:m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1800" i="1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5</m:t>
                        </m:r>
                      </m:num>
                      <m:den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3</m:t>
                        </m:r>
                      </m:den>
                    </m:f>
                    <m:r>
                      <a:rPr lang="en-US" sz="1800" b="0" i="0" dirty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 ∗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1</m:t>
                        </m:r>
                      </m:num>
                      <m:den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5</m:t>
                        </m:r>
                      </m:den>
                    </m:f>
                    <m:r>
                      <a:rPr lang="en-US" sz="1800" b="0" i="0" dirty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=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1</m:t>
                        </m:r>
                      </m:num>
                      <m:den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18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If a student gets 2 or less pieces, they have a piece </a:t>
                </a:r>
                <a14:m>
                  <m:oMath xmlns:m="http://schemas.openxmlformats.org/officeDocument/2006/math">
                    <m:r>
                      <a:rPr lang="en-US" sz="1800" b="0" i="0" dirty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≥</m:t>
                    </m:r>
                  </m:oMath>
                </a14:m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5</m:t>
                        </m:r>
                      </m:num>
                      <m:den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3</m:t>
                        </m:r>
                      </m:den>
                    </m:f>
                    <m:r>
                      <a:rPr lang="en-US" sz="1800" b="0" i="0" dirty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∗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1</m:t>
                        </m:r>
                      </m:num>
                      <m:den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2</m:t>
                        </m:r>
                      </m:den>
                    </m:f>
                    <m:r>
                      <a:rPr lang="en-US" sz="1800" b="0" i="0" dirty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=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5</m:t>
                        </m:r>
                      </m:num>
                      <m:den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6</m:t>
                        </m:r>
                      </m:den>
                    </m:f>
                    <m:r>
                      <a:rPr lang="en-US" sz="1800" b="0" i="0" dirty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⇒ </m:t>
                    </m:r>
                  </m:oMath>
                </a14:m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they have a piece </a:t>
                </a:r>
                <a14:m>
                  <m:oMath xmlns:m="http://schemas.openxmlformats.org/officeDocument/2006/math">
                    <m:r>
                      <a:rPr lang="en-US" sz="1800" b="0" i="0" dirty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≤</m:t>
                    </m:r>
                  </m:oMath>
                </a14:m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1</m:t>
                        </m:r>
                      </m:num>
                      <m:den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6</m:t>
                        </m:r>
                      </m:den>
                    </m:f>
                  </m:oMath>
                </a14:m>
                <a:endParaRPr lang="en-US" sz="1800" dirty="0">
                  <a:latin typeface="Avenir Light" charset="0"/>
                  <a:ea typeface="Avenir Light" charset="0"/>
                  <a:cs typeface="Avenir Light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03078D-3A9B-4ACF-B380-FF3087C8A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05" y="1726410"/>
                <a:ext cx="8507388" cy="4295791"/>
              </a:xfrm>
              <a:prstGeom prst="rect">
                <a:avLst/>
              </a:prstGeom>
              <a:blipFill>
                <a:blip r:embed="rId4"/>
                <a:stretch>
                  <a:fillRect l="-430" r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1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26"/>
          <p:cNvCxnSpPr>
            <a:cxnSpLocks/>
          </p:cNvCxnSpPr>
          <p:nvPr/>
        </p:nvCxnSpPr>
        <p:spPr>
          <a:xfrm flipH="1">
            <a:off x="1" y="682155"/>
            <a:ext cx="2080048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4" name="Google Shape;214;p2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080049" y="310306"/>
                <a:ext cx="4983901" cy="702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latin typeface="Avenir Light" charset="0"/>
                    <a:ea typeface="Avenir Light" charset="0"/>
                    <a:cs typeface="Avenir Light" charset="0"/>
                  </a:rPr>
                  <a:t>Getting a procedure for </a:t>
                </a:r>
                <a:r>
                  <a:rPr lang="el-GR" sz="2800" dirty="0">
                    <a:latin typeface="Avenir Light" charset="0"/>
                    <a:ea typeface="Avenir Light" charset="0"/>
                    <a:cs typeface="Avenir Light" charset="0"/>
                  </a:rPr>
                  <a:t>α</a:t>
                </a:r>
                <a:r>
                  <a:rPr lang="en-US" sz="2800" dirty="0">
                    <a:latin typeface="Avenir Light" charset="0"/>
                    <a:ea typeface="Avenir Light" charset="0"/>
                    <a:cs typeface="Avenir Light" charset="0"/>
                  </a:rPr>
                  <a:t>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800" dirty="0">
                    <a:latin typeface="Avenir Light" charset="0"/>
                    <a:ea typeface="Avenir Light" charset="0"/>
                    <a:cs typeface="Avenir Light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049" y="310306"/>
                <a:ext cx="4983901" cy="702885"/>
              </a:xfrm>
              <a:prstGeom prst="rect">
                <a:avLst/>
              </a:prstGeom>
              <a:blipFill>
                <a:blip r:embed="rId3"/>
                <a:stretch>
                  <a:fillRect b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oogle Shape;212;p26"/>
          <p:cNvCxnSpPr/>
          <p:nvPr/>
        </p:nvCxnSpPr>
        <p:spPr>
          <a:xfrm>
            <a:off x="7063950" y="661749"/>
            <a:ext cx="2075688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50F150-351B-4C4B-BD4B-B6AC7C1707B0}"/>
                  </a:ext>
                </a:extLst>
              </p:cNvPr>
              <p:cNvSpPr txBox="1"/>
              <p:nvPr/>
            </p:nvSpPr>
            <p:spPr>
              <a:xfrm>
                <a:off x="318305" y="2290868"/>
                <a:ext cx="8507388" cy="227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All students get 3 or 4 pieces.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If a student gets 3 pieces, they have a piece </a:t>
                </a:r>
                <a14:m>
                  <m:oMath xmlns:m="http://schemas.openxmlformats.org/officeDocument/2006/math">
                    <m:r>
                      <a:rPr lang="en-US" sz="1800" b="0" i="0" dirty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≥</m:t>
                    </m:r>
                  </m:oMath>
                </a14:m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5</m:t>
                        </m:r>
                      </m:num>
                      <m:den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3</m:t>
                        </m:r>
                      </m:den>
                    </m:f>
                    <m:r>
                      <a:rPr lang="en-US" sz="1800" b="0" i="0" dirty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∗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1</m:t>
                        </m:r>
                      </m:num>
                      <m:den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3</m:t>
                        </m:r>
                      </m:den>
                    </m:f>
                    <m:r>
                      <a:rPr lang="en-US" sz="1800" b="0" i="0" dirty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=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5</m:t>
                        </m:r>
                      </m:num>
                      <m:den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9</m:t>
                        </m:r>
                      </m:den>
                    </m:f>
                    <m:r>
                      <a:rPr lang="en-US" sz="1800" b="0" i="0" dirty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⇒ </m:t>
                    </m:r>
                  </m:oMath>
                </a14:m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some piece </a:t>
                </a:r>
                <a14:m>
                  <m:oMath xmlns:m="http://schemas.openxmlformats.org/officeDocument/2006/math">
                    <m:r>
                      <a:rPr lang="en-US" sz="1800" b="0" i="0" dirty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≤</m:t>
                    </m:r>
                  </m:oMath>
                </a14:m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4</m:t>
                        </m:r>
                      </m:num>
                      <m:den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9</m:t>
                        </m:r>
                      </m:den>
                    </m:f>
                    <m:r>
                      <a:rPr lang="en-US" sz="1800" b="0" i="0" dirty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 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If a student gets 4 pieces, they have a piece </a:t>
                </a:r>
                <a14:m>
                  <m:oMath xmlns:m="http://schemas.openxmlformats.org/officeDocument/2006/math">
                    <m:r>
                      <a:rPr lang="en-US" sz="1800" b="0" i="0" dirty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≤</m:t>
                    </m:r>
                  </m:oMath>
                </a14:m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5</m:t>
                        </m:r>
                      </m:num>
                      <m:den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3</m:t>
                        </m:r>
                      </m:den>
                    </m:f>
                    <m:r>
                      <a:rPr lang="en-US" sz="1800" b="0" i="0" dirty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∗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1</m:t>
                        </m:r>
                      </m:num>
                      <m:den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4</m:t>
                        </m:r>
                      </m:den>
                    </m:f>
                    <m:r>
                      <a:rPr lang="en-US" sz="1800" b="0" i="0" dirty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=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5</m:t>
                        </m:r>
                      </m:num>
                      <m:den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0" dirty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⇒ </m:t>
                    </m:r>
                  </m:oMath>
                </a14:m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some piece </a:t>
                </a:r>
                <a14:m>
                  <m:oMath xmlns:m="http://schemas.openxmlformats.org/officeDocument/2006/math">
                    <m:r>
                      <a:rPr lang="en-US" sz="1800" b="0" i="0" dirty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≥</m:t>
                    </m:r>
                  </m:oMath>
                </a14:m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1800" i="1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7</m:t>
                        </m:r>
                      </m:num>
                      <m:den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12</m:t>
                        </m:r>
                      </m:den>
                    </m:f>
                  </m:oMath>
                </a14:m>
                <a:endParaRPr lang="en-US" sz="18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5</m:t>
                        </m:r>
                      </m:num>
                      <m:den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12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&lt;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4</m:t>
                        </m:r>
                      </m:num>
                      <m:den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9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 so smallest piece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1800" i="1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5</m:t>
                        </m:r>
                      </m:num>
                      <m:den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12</m:t>
                        </m:r>
                      </m:den>
                    </m:f>
                    <m:r>
                      <a:rPr lang="en-US" sz="1800" b="0" i="0" dirty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 </m:t>
                    </m:r>
                  </m:oMath>
                </a14:m>
                <a:endParaRPr lang="en-US" sz="1800" dirty="0">
                  <a:latin typeface="Avenir Light" charset="0"/>
                  <a:ea typeface="Avenir Light" charset="0"/>
                  <a:cs typeface="Avenir Light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50F150-351B-4C4B-BD4B-B6AC7C17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05" y="2290868"/>
                <a:ext cx="8507388" cy="2276264"/>
              </a:xfrm>
              <a:prstGeom prst="rect">
                <a:avLst/>
              </a:prstGeom>
              <a:blipFill>
                <a:blip r:embed="rId4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6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26"/>
          <p:cNvCxnSpPr>
            <a:stCxn id="2" idx="1"/>
          </p:cNvCxnSpPr>
          <p:nvPr/>
        </p:nvCxnSpPr>
        <p:spPr>
          <a:xfrm flipH="1">
            <a:off x="1" y="610251"/>
            <a:ext cx="2080048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4" name="Google Shape;214;p2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080049" y="133197"/>
            <a:ext cx="49839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venir Light" charset="0"/>
                <a:ea typeface="Avenir Light" charset="0"/>
                <a:cs typeface="Avenir Light" charset="0"/>
              </a:rPr>
              <a:t>Let’s approach the problem systematically </a:t>
            </a:r>
          </a:p>
        </p:txBody>
      </p:sp>
      <p:cxnSp>
        <p:nvCxnSpPr>
          <p:cNvPr id="8" name="Google Shape;212;p26"/>
          <p:cNvCxnSpPr/>
          <p:nvPr/>
        </p:nvCxnSpPr>
        <p:spPr>
          <a:xfrm>
            <a:off x="7063950" y="661749"/>
            <a:ext cx="2075688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50F150-351B-4C4B-BD4B-B6AC7C1707B0}"/>
                  </a:ext>
                </a:extLst>
              </p:cNvPr>
              <p:cNvSpPr txBox="1"/>
              <p:nvPr/>
            </p:nvSpPr>
            <p:spPr>
              <a:xfrm>
                <a:off x="365872" y="1972938"/>
                <a:ext cx="8507388" cy="123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Muffins cut in pieces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5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12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,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6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12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,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12</m:t>
                        </m:r>
                      </m:den>
                    </m:f>
                  </m:oMath>
                </a14:m>
                <a:endParaRPr lang="en-US" sz="18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venir Light" charset="0"/>
                    <a:ea typeface="Avenir Light" charset="0"/>
                    <a:cs typeface="Avenir Light" charset="0"/>
                  </a:rPr>
                  <a:t>Each person gets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5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20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12</m:t>
                        </m:r>
                      </m:den>
                    </m:f>
                  </m:oMath>
                </a14:m>
                <a:endParaRPr lang="en-US" sz="1800" dirty="0">
                  <a:latin typeface="Avenir Light" charset="0"/>
                  <a:ea typeface="Avenir Light" charset="0"/>
                  <a:cs typeface="Avenir Light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50F150-351B-4C4B-BD4B-B6AC7C17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72" y="1972938"/>
                <a:ext cx="8507388" cy="1231684"/>
              </a:xfrm>
              <a:prstGeom prst="rect">
                <a:avLst/>
              </a:prstGeom>
              <a:blipFill>
                <a:blip r:embed="rId3"/>
                <a:stretch>
                  <a:fillRect l="-430" b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DF8E716-67AC-490F-8A06-34FAC999A79F}"/>
              </a:ext>
            </a:extLst>
          </p:cNvPr>
          <p:cNvGrpSpPr/>
          <p:nvPr/>
        </p:nvGrpSpPr>
        <p:grpSpPr>
          <a:xfrm>
            <a:off x="505080" y="3820484"/>
            <a:ext cx="8320613" cy="1884649"/>
            <a:chOff x="505080" y="4268376"/>
            <a:chExt cx="8320613" cy="188464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56FD78A-691E-4CAD-975D-99DCDB5C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5080" y="4268376"/>
              <a:ext cx="8320613" cy="188464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014A3C-F42E-47F0-A875-16E39FC38EA3}"/>
                </a:ext>
              </a:extLst>
            </p:cNvPr>
            <p:cNvSpPr txBox="1"/>
            <p:nvPr/>
          </p:nvSpPr>
          <p:spPr>
            <a:xfrm>
              <a:off x="685254" y="498022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venir Light" charset="0"/>
                  <a:ea typeface="Avenir Light" charset="0"/>
                  <a:cs typeface="Avenir Light" charset="0"/>
                </a:rPr>
                <a:t>1/2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49ED94-27CA-4FC5-A815-EE5B57EDACC1}"/>
                </a:ext>
              </a:extLst>
            </p:cNvPr>
            <p:cNvSpPr txBox="1"/>
            <p:nvPr/>
          </p:nvSpPr>
          <p:spPr>
            <a:xfrm>
              <a:off x="1190521" y="498022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venir Light" charset="0"/>
                  <a:ea typeface="Avenir Light" charset="0"/>
                  <a:cs typeface="Avenir Light" charset="0"/>
                </a:rPr>
                <a:t>1/2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863E26-A0C0-435E-9D1D-D4E476584DCF}"/>
                </a:ext>
              </a:extLst>
            </p:cNvPr>
            <p:cNvSpPr txBox="1"/>
            <p:nvPr/>
          </p:nvSpPr>
          <p:spPr>
            <a:xfrm>
              <a:off x="2292989" y="4897724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venir Light" charset="0"/>
                  <a:ea typeface="Avenir Light" charset="0"/>
                  <a:cs typeface="Avenir Light" charset="0"/>
                </a:rPr>
                <a:t>5/12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219C63-D5AE-405A-8220-8D84D74069A6}"/>
                </a:ext>
              </a:extLst>
            </p:cNvPr>
            <p:cNvSpPr txBox="1"/>
            <p:nvPr/>
          </p:nvSpPr>
          <p:spPr>
            <a:xfrm>
              <a:off x="3989265" y="4897724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venir Light" charset="0"/>
                  <a:ea typeface="Avenir Light" charset="0"/>
                  <a:cs typeface="Avenir Light" charset="0"/>
                </a:rPr>
                <a:t>5/12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F60860-8373-4D97-B7A6-D5835255A7B8}"/>
                </a:ext>
              </a:extLst>
            </p:cNvPr>
            <p:cNvSpPr txBox="1"/>
            <p:nvPr/>
          </p:nvSpPr>
          <p:spPr>
            <a:xfrm>
              <a:off x="5684261" y="4897724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  <a:latin typeface="Avenir Light" charset="0"/>
                  <a:ea typeface="Avenir Light" charset="0"/>
                  <a:cs typeface="Avenir Light" charset="0"/>
                </a:rPr>
                <a:t>5/12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1CB0BD-1F08-4183-BE53-D8F1ED01C370}"/>
                </a:ext>
              </a:extLst>
            </p:cNvPr>
            <p:cNvSpPr txBox="1"/>
            <p:nvPr/>
          </p:nvSpPr>
          <p:spPr>
            <a:xfrm>
              <a:off x="7340581" y="4897724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  <a:latin typeface="Avenir Light" charset="0"/>
                  <a:ea typeface="Avenir Light" charset="0"/>
                  <a:cs typeface="Avenir Light" charset="0"/>
                </a:rPr>
                <a:t>5/12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BB848-DBC5-4012-AF3C-DEC9007CDB00}"/>
                </a:ext>
              </a:extLst>
            </p:cNvPr>
            <p:cNvSpPr txBox="1"/>
            <p:nvPr/>
          </p:nvSpPr>
          <p:spPr>
            <a:xfrm>
              <a:off x="2720372" y="5206731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venir Light" charset="0"/>
                  <a:ea typeface="Avenir Light" charset="0"/>
                  <a:cs typeface="Avenir Light" charset="0"/>
                </a:rPr>
                <a:t>7/12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62F19-002B-429A-BCB3-D77DD4C92C6F}"/>
                </a:ext>
              </a:extLst>
            </p:cNvPr>
            <p:cNvSpPr txBox="1"/>
            <p:nvPr/>
          </p:nvSpPr>
          <p:spPr>
            <a:xfrm>
              <a:off x="4416648" y="5206731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venir Light" charset="0"/>
                  <a:ea typeface="Avenir Light" charset="0"/>
                  <a:cs typeface="Avenir Light" charset="0"/>
                </a:rPr>
                <a:t>7/12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DB221C-4F13-4CC7-A715-45F2F9000E94}"/>
                </a:ext>
              </a:extLst>
            </p:cNvPr>
            <p:cNvSpPr txBox="1"/>
            <p:nvPr/>
          </p:nvSpPr>
          <p:spPr>
            <a:xfrm>
              <a:off x="6111644" y="5206731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  <a:latin typeface="Avenir Light" charset="0"/>
                  <a:ea typeface="Avenir Light" charset="0"/>
                  <a:cs typeface="Avenir Light" charset="0"/>
                </a:rPr>
                <a:t>7/12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A00685-EE3D-4B8A-B60A-64FA9F94999F}"/>
                </a:ext>
              </a:extLst>
            </p:cNvPr>
            <p:cNvSpPr txBox="1"/>
            <p:nvPr/>
          </p:nvSpPr>
          <p:spPr>
            <a:xfrm>
              <a:off x="7786643" y="5209002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venir Light" charset="0"/>
                  <a:ea typeface="Avenir Light" charset="0"/>
                  <a:cs typeface="Avenir Light" charset="0"/>
                </a:rPr>
                <a:t>7/12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189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26"/>
          <p:cNvCxnSpPr/>
          <p:nvPr/>
        </p:nvCxnSpPr>
        <p:spPr>
          <a:xfrm rot="10800000">
            <a:off x="0" y="674637"/>
            <a:ext cx="1078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4" name="Google Shape;214;p2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F68D7F-400D-4032-B3F4-F8290C161C57}"/>
              </a:ext>
            </a:extLst>
          </p:cNvPr>
          <p:cNvSpPr txBox="1">
            <a:spLocks/>
          </p:cNvSpPr>
          <p:nvPr/>
        </p:nvSpPr>
        <p:spPr>
          <a:xfrm>
            <a:off x="1330867" y="409802"/>
            <a:ext cx="8197517" cy="155992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Avenir Light" charset="0"/>
                <a:ea typeface="Avenir Light" charset="0"/>
                <a:cs typeface="Avenir Light" charset="0"/>
              </a:rPr>
              <a:t>In General :: Floor Ceiling Theorem (FC) </a:t>
            </a:r>
          </a:p>
        </p:txBody>
      </p:sp>
      <p:sp>
        <p:nvSpPr>
          <p:cNvPr id="9" name="Rectangle 8"/>
          <p:cNvSpPr/>
          <p:nvPr/>
        </p:nvSpPr>
        <p:spPr>
          <a:xfrm>
            <a:off x="383532" y="1612931"/>
            <a:ext cx="5849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Avenir Light" charset="0"/>
                <a:ea typeface="Avenir Light" charset="0"/>
                <a:cs typeface="Avenir Light" charset="0"/>
              </a:rPr>
              <a:t>Every muffin is cut into 2 pieces, so 2m pieces. </a:t>
            </a:r>
            <a:endParaRPr lang="en-US" sz="2000" dirty="0">
              <a:effectLst/>
              <a:latin typeface="Avenir Light" charset="0"/>
              <a:ea typeface="Avenir Light" charset="0"/>
              <a:cs typeface="Avenir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3532" y="2571888"/>
                <a:ext cx="7122847" cy="671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>
                    <a:latin typeface="Avenir Book" charset="0"/>
                    <a:ea typeface="Avenir Book" charset="0"/>
                    <a:cs typeface="Avenir Book" charset="0"/>
                  </a:rPr>
                  <a:t>Someone gets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venir Book" charset="0"/>
                        <a:cs typeface="Avenir Book" charset="0"/>
                      </a:rPr>
                      <m:t>≥ </m:t>
                    </m:r>
                    <m:d>
                      <m:dPr>
                        <m:begChr m:val="⌈"/>
                        <m:endChr m:val="⌉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Avenir Book" charset="0"/>
                        <a:cs typeface="Avenir Book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venir Book" charset="0"/>
                    <a:ea typeface="Avenir Book" charset="0"/>
                    <a:cs typeface="Avenir Book" charset="0"/>
                  </a:rPr>
                  <a:t>pieces.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Avenir Book" charset="0"/>
                        <a:cs typeface="Avenir Book" charset="0"/>
                      </a:rPr>
                      <m:t>∃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Avenir Book" charset="0"/>
                        <a:cs typeface="Avenir Book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venir Book" charset="0"/>
                    <a:ea typeface="Avenir Book" charset="0"/>
                    <a:cs typeface="Avenir Book" charset="0"/>
                  </a:rPr>
                  <a:t>piece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venir Book" charset="0"/>
                        <a:cs typeface="Avenir Book" charset="0"/>
                      </a:rPr>
                      <m:t>≤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Avenir Book" charset="0"/>
                        <a:cs typeface="Avenir Book" charset="0"/>
                      </a:rPr>
                      <m:t> 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⌈"/>
                            <m:endChr m:val="⌉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Avenir Book" charset="0"/>
                                    <a:cs typeface="Avenir Book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Avenir Book" charset="0"/>
                                    <a:cs typeface="Avenir Book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Avenir Book" charset="0"/>
                                    <a:cs typeface="Avenir Book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Avenir Book" charset="0"/>
                                    <a:cs typeface="Avenir Book" charset="0"/>
                                  </a:rPr>
                                  <m:t>𝑠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Avenir Book" charset="0"/>
                        <a:cs typeface="Avenir Book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𝑠</m:t>
                        </m:r>
                        <m:d>
                          <m:dPr>
                            <m:begChr m:val="⌈"/>
                            <m:endChr m:val="⌉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  <m:t>/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000" dirty="0">
                    <a:latin typeface="Avenir Book" charset="0"/>
                    <a:ea typeface="Avenir Book" charset="0"/>
                    <a:cs typeface="Avenir Book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32" y="2571888"/>
                <a:ext cx="7122847" cy="671787"/>
              </a:xfrm>
              <a:prstGeom prst="rect">
                <a:avLst/>
              </a:prstGeom>
              <a:blipFill rotWithShape="0">
                <a:blip r:embed="rId3"/>
                <a:stretch>
                  <a:fillRect l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3532" y="3805907"/>
                <a:ext cx="6618030" cy="671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Someone gets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≤ </m:t>
                    </m:r>
                    <m:d>
                      <m:dPr>
                        <m:begChr m:val="⌊"/>
                        <m:endChr m:val="⌋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Avenir Light" charset="0"/>
                                <a:cs typeface="Avenir Light" charset="0"/>
                              </a:rPr>
                            </m:ctrlPr>
                          </m:fPr>
                          <m:num>
                            <m:r>
                              <a:rPr lang="en-US" sz="2000" b="0" i="0" smtClean="0">
                                <a:latin typeface="Cambria Math" panose="02040503050406030204" pitchFamily="18" charset="0"/>
                                <a:ea typeface="Avenir Light" charset="0"/>
                                <a:cs typeface="Avenir Light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Avenir Light" charset="0"/>
                                <a:cs typeface="Avenir Light" charset="0"/>
                              </a:rPr>
                              <m:t>m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Avenir Light" charset="0"/>
                                <a:cs typeface="Avenir Light" charset="0"/>
                              </a:rPr>
                              <m:t>s</m:t>
                            </m:r>
                          </m:den>
                        </m:f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pieces. </a:t>
                </a:r>
                <a14:m>
                  <m:oMath xmlns:m="http://schemas.openxmlformats.org/officeDocument/2006/math">
                    <m:r>
                      <a:rPr lang="en-US" sz="2000" b="0" i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∃ </m:t>
                    </m:r>
                  </m:oMath>
                </a14:m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piece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≥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s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∗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⌊"/>
                            <m:endChr m:val="⌋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Avenir Light" charset="0"/>
                                <a:cs typeface="Avenir Light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Avenir Light" charset="0"/>
                                    <a:cs typeface="Avenir Light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  <a:ea typeface="Avenir Light" charset="0"/>
                                    <a:cs typeface="Avenir Light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Avenir Light" charset="0"/>
                                    <a:cs typeface="Avenir Light" charset="0"/>
                                  </a:rPr>
                                  <m:t>m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Avenir Light" charset="0"/>
                                    <a:cs typeface="Avenir Light" charset="0"/>
                                  </a:rPr>
                                  <m:t>s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s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Avenir Light" charset="0"/>
                                <a:cs typeface="Avenir Light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Avenir Light" charset="0"/>
                                    <a:cs typeface="Avenir Light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  <a:ea typeface="Avenir Light" charset="0"/>
                                    <a:cs typeface="Avenir Light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Avenir Light" charset="0"/>
                                    <a:cs typeface="Avenir Light" charset="0"/>
                                  </a:rPr>
                                  <m:t>m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Avenir Light" charset="0"/>
                                    <a:cs typeface="Avenir Light" charset="0"/>
                                  </a:rPr>
                                  <m:t>s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32" y="3805907"/>
                <a:ext cx="6618030" cy="671787"/>
              </a:xfrm>
              <a:prstGeom prst="rect">
                <a:avLst/>
              </a:prstGeom>
              <a:blipFill rotWithShape="0">
                <a:blip r:embed="rId4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3532" y="5039926"/>
                <a:ext cx="7493000" cy="634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>
                    <a:latin typeface="Avenir Light" charset="0"/>
                    <a:ea typeface="Avenir Light" charset="0"/>
                    <a:cs typeface="Avenir Light" charset="0"/>
                  </a:rPr>
                  <a:t>The other piece from that muffin is of size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Avenir Light" charset="0"/>
                        <a:cs typeface="Avenir Light" charset="0"/>
                      </a:rPr>
                      <m:t>≤1−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Avenir Light" charset="0"/>
                            <a:cs typeface="Avenir Light" charset="0"/>
                          </a:rPr>
                          <m:t>s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Avenir Light" charset="0"/>
                                <a:cs typeface="Avenir Light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Avenir Light" charset="0"/>
                                    <a:cs typeface="Avenir Light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  <a:ea typeface="Avenir Light" charset="0"/>
                                    <a:cs typeface="Avenir Light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Avenir Light" charset="0"/>
                                    <a:cs typeface="Avenir Light" charset="0"/>
                                  </a:rPr>
                                  <m:t>m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Avenir Light" charset="0"/>
                                    <a:cs typeface="Avenir Light" charset="0"/>
                                  </a:rPr>
                                  <m:t>s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endParaRPr lang="en-US" sz="2000" dirty="0">
                  <a:latin typeface="Avenir Light" charset="0"/>
                  <a:ea typeface="Avenir Light" charset="0"/>
                  <a:cs typeface="Avenir Light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32" y="5039926"/>
                <a:ext cx="7493000" cy="634404"/>
              </a:xfrm>
              <a:prstGeom prst="rect">
                <a:avLst/>
              </a:prstGeom>
              <a:blipFill rotWithShape="0">
                <a:blip r:embed="rId5"/>
                <a:stretch>
                  <a:fillRect l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8179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5" grpId="0"/>
    </p:bldLst>
  </p:timing>
</p:sld>
</file>

<file path=ppt/theme/theme1.xml><?xml version="1.0" encoding="utf-8"?>
<a:theme xmlns:a="http://schemas.openxmlformats.org/drawingml/2006/main" name="Beatri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877</Words>
  <Application>Microsoft Office PowerPoint</Application>
  <PresentationFormat>On-screen Show (4:3)</PresentationFormat>
  <Paragraphs>183</Paragraphs>
  <Slides>18</Slides>
  <Notes>14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Avenir Book</vt:lpstr>
      <vt:lpstr>Avenir Light</vt:lpstr>
      <vt:lpstr>Cambria Math</vt:lpstr>
      <vt:lpstr>Montserrat</vt:lpstr>
      <vt:lpstr>PT Serif</vt:lpstr>
      <vt:lpstr>Beatrice template</vt:lpstr>
      <vt:lpstr>The Muffin Problem REU CAAR 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Gathering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Muffin Problem REU CAAR 2019</dc:title>
  <dc:creator>Steph</dc:creator>
  <cp:lastModifiedBy>Stephanie Warman</cp:lastModifiedBy>
  <cp:revision>48</cp:revision>
  <dcterms:modified xsi:type="dcterms:W3CDTF">2019-07-18T10:30:59Z</dcterms:modified>
</cp:coreProperties>
</file>